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7" r:id="rId2"/>
    <p:sldId id="268" r:id="rId3"/>
    <p:sldId id="269" r:id="rId4"/>
    <p:sldId id="271" r:id="rId5"/>
    <p:sldId id="273" r:id="rId6"/>
    <p:sldId id="260" r:id="rId7"/>
    <p:sldId id="278" r:id="rId8"/>
    <p:sldId id="286" r:id="rId9"/>
    <p:sldId id="28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4E68"/>
    <a:srgbClr val="1824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1D81B3-A5F6-4B4F-A17B-EA6369AC2A8A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B228A-7A84-4221-A386-6264D0D3D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308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B228A-7A84-4221-A386-6264D0D3DE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598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67C0C-B59B-3EB8-9BC0-6542377B33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95AA5B-E76F-A662-CBEF-72B436CAE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EC643-5FA5-790D-EE69-9E693FEA3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A285C-288D-8F7D-461A-88C826A97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22A6-AD7C-0ABA-3527-A39C9D39E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715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5DC6-8AA6-921C-08A6-735A339D8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12007-4356-9FBF-B71B-C32EFD93F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45181-A74A-F1AF-995F-158B86348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303B6-AA76-40A7-8502-3B982CF30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F10F3-1676-F01A-DFF2-07C30EC12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76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47814-F0FB-D0E6-2EED-A9E4D739E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F2716-3402-7057-3F81-6CD4276A80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3E6B-E596-7B84-962F-99B569E83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46001-040B-47CD-0B9E-9A42D565D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2587C-3121-C012-898A-EDF6D45D0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906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FCBF2-78DF-53E9-C07A-3C4979F97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8504-7AAA-C5DA-0974-BFBDE8C334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EFA9C6-E0F1-0679-DDAB-03D15FD80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A0D0AC-3469-5945-D311-9A7B680A3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C9EA93-4BD5-709E-8D97-B3FCC91E2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7C67A-5087-F657-B107-F4D95DB36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27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D2A48-AA3D-7E48-DB5A-CDE9AC369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0CC61F-0627-0B5E-3F29-597B3536D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93550-EC00-0F82-D2F9-BE3704B8F2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67A228-7E66-EC89-5A40-64C6C1AF2D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6ED148-3D01-345C-3109-175540DD4F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5829C3-6E9C-8F40-7FF1-D436675B2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AC34E8-EA2E-1A59-9F4B-60AB7BF60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F9281A-A27F-1CB4-053E-01EDC8125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996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613FD-88C4-4432-5197-B82AE57A6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E16176-E058-0510-9F99-7D4C43FC0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9982E6-0F7F-0D30-45F5-A596B1C68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1A9AF1-EC40-813B-649E-F6DC2E57B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130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7B1629-7BDB-D23F-306E-4F2F46F87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EA4C8C-7169-30D6-2FF4-86D2DFA40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BFEA89-D7E0-0CD4-FA66-884F2A77E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870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AED98-478B-B15F-2A9D-444E16D36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8AD97-FF8D-0016-820A-363DCA602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AF3A2-4766-D012-FB86-46639A6718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3A51A4-2BA2-8C6C-B582-C8ADC2A1B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3D734-9345-86B2-C956-C37894FE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AD8977-E1D4-E674-E5BD-602089950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101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668B-05BF-AAAC-BD93-62AF7F81A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CE14FF-F41A-BD72-C1ED-4D7C31346D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71CCE4-D617-029C-78B8-B960900DAF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C67561-9389-D47A-87B8-73E2D91AB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C4FA4-5346-707D-AD84-3D6C3481A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47738E-9394-B61E-CA1A-2D268799A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300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3D6E5-88AC-F53F-C27D-B9A426AA7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3EF3B3-F4B9-43E9-6B8F-152725683B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4AED9-12B3-AC50-FABA-9589B4FC7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7F7CC-DF06-A25D-1472-40761C265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0097B-FFCA-B14E-B486-DA96DA668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80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7E6084-4D1F-6B64-C757-197356E41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74C58C-0EEF-9096-8F64-03F3DB61EE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9BDE6-2E36-A90D-F6D7-1207F32CD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968B3-B715-E883-F9A9-96A39AC64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BEE0B-F346-8BE3-65AC-FB62DA2F2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346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38B68A-A04B-75E2-F339-7845D04CC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43ABCF-7EF6-C0C5-4E78-F3AD297A4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850E5-90D0-656C-7BE6-3BE20563DE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BBC73-347E-40C8-9075-5BBB0CC2D7F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42505-32F6-8845-7084-B5EBAF86A2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4547A-1F68-E60D-7F8F-BC5A51CC72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056A3-83F9-4890-BD16-904D2A87D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4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0.pn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5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.jp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BFEB6-8D20-7FCF-50B2-5AD602F8F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1F47CD-844F-7DDE-89E0-F4DABE4695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8CFDC1-B85B-210F-F213-84EB31BA07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848" y="4676904"/>
            <a:ext cx="5497152" cy="1570897"/>
          </a:xfrm>
          <a:prstGeom prst="rect">
            <a:avLst/>
          </a:prstGeom>
        </p:spPr>
      </p:pic>
      <p:pic>
        <p:nvPicPr>
          <p:cNvPr id="4" name="LOCKIT-EndlessPossibilities-1080x1920-Loopx1-V3">
            <a:hlinkClick r:id="" action="ppaction://media"/>
            <a:extLst>
              <a:ext uri="{FF2B5EF4-FFF2-40B4-BE49-F238E27FC236}">
                <a16:creationId xmlns:a16="http://schemas.microsoft.com/office/drawing/2014/main" id="{3F7F2B04-FA53-0947-7AC4-4ED73FB8CF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92905" y="914399"/>
            <a:ext cx="2947087" cy="523926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C691781-B730-6D15-4597-358BD4B658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1558" y="36949"/>
            <a:ext cx="4589783" cy="678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19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88B3B-4387-6E17-5DC7-9EE25E6B3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327F99-6AE2-118C-618D-D98294A661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C55F84-16A7-B3EE-C813-02A17CCFA66F}"/>
              </a:ext>
            </a:extLst>
          </p:cNvPr>
          <p:cNvSpPr txBox="1"/>
          <p:nvPr/>
        </p:nvSpPr>
        <p:spPr>
          <a:xfrm>
            <a:off x="557084" y="2414590"/>
            <a:ext cx="7450093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Storage shouldn’t start with a lid hunt</a:t>
            </a:r>
            <a:endParaRPr lang="en-GB" sz="4400" b="1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01B530-FC9E-F01E-DA97-EF62AC7767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84" y="483498"/>
            <a:ext cx="1477662" cy="2659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A096870-1769-0BEC-E30A-472907783335}"/>
              </a:ext>
            </a:extLst>
          </p:cNvPr>
          <p:cNvSpPr txBox="1"/>
          <p:nvPr/>
        </p:nvSpPr>
        <p:spPr>
          <a:xfrm>
            <a:off x="565734" y="3794428"/>
            <a:ext cx="74500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Every home has the same drawer: too many bases, too many lids, and somehow never the right match</a:t>
            </a:r>
            <a:endParaRPr lang="en-GB" sz="16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3309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AAA23-1690-D182-B005-AE3F56098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75CD4A-E3BE-BFC6-5EB5-A9150BF9F5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6B1DBE-0B3E-3194-B8F5-0504FA87E8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84" y="483498"/>
            <a:ext cx="1477662" cy="2659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0D81FE-F2B6-DFC2-D17D-B4E37EF2733D}"/>
              </a:ext>
            </a:extLst>
          </p:cNvPr>
          <p:cNvSpPr txBox="1"/>
          <p:nvPr/>
        </p:nvSpPr>
        <p:spPr>
          <a:xfrm>
            <a:off x="565734" y="3794428"/>
            <a:ext cx="7450093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US" sz="1600" dirty="0">
                <a:solidFill>
                  <a:schemeClr val="bg1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Most storage gives people one fixed answer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1600" b="1" i="1" dirty="0">
                <a:solidFill>
                  <a:schemeClr val="bg1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“Wrong height? Find another box”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1600" b="1" i="1" dirty="0">
                <a:solidFill>
                  <a:schemeClr val="bg1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“Wrong space? Rearrange the shelf”</a:t>
            </a:r>
            <a:endParaRPr lang="en-GB" sz="1600" b="1" i="1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3C8A2C-B5D8-7B97-A8D4-407D57FB0E9D}"/>
              </a:ext>
            </a:extLst>
          </p:cNvPr>
          <p:cNvSpPr txBox="1"/>
          <p:nvPr/>
        </p:nvSpPr>
        <p:spPr>
          <a:xfrm>
            <a:off x="557084" y="1722611"/>
            <a:ext cx="7450093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One base.</a:t>
            </a:r>
          </a:p>
          <a:p>
            <a:pPr marL="0" indent="0">
              <a:buNone/>
            </a:pPr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One top.</a:t>
            </a:r>
          </a:p>
          <a:p>
            <a:pPr marL="0" indent="0">
              <a:buNone/>
            </a:pPr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One compromise.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766FDEE-F36C-28BA-A8EF-DBF4387D76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9091" y="1619472"/>
            <a:ext cx="4148976" cy="335892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29D0D46-793E-CB40-3C55-44019D88808F}"/>
              </a:ext>
            </a:extLst>
          </p:cNvPr>
          <p:cNvSpPr txBox="1"/>
          <p:nvPr/>
        </p:nvSpPr>
        <p:spPr>
          <a:xfrm>
            <a:off x="565734" y="1384057"/>
            <a:ext cx="155550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US" sz="1600" dirty="0">
                <a:solidFill>
                  <a:schemeClr val="bg2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The Problem</a:t>
            </a:r>
            <a:endParaRPr lang="en-GB" sz="1600" b="1" i="1" dirty="0">
              <a:solidFill>
                <a:schemeClr val="bg2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63A8AB9-C87B-FBB4-5376-7EF2D1A755FB}"/>
              </a:ext>
            </a:extLst>
          </p:cNvPr>
          <p:cNvGrpSpPr/>
          <p:nvPr/>
        </p:nvGrpSpPr>
        <p:grpSpPr>
          <a:xfrm>
            <a:off x="6356119" y="5204968"/>
            <a:ext cx="5074920" cy="475488"/>
            <a:chOff x="6498417" y="5135389"/>
            <a:chExt cx="5074920" cy="475488"/>
          </a:xfrm>
        </p:grpSpPr>
        <p:sp>
          <p:nvSpPr>
            <p:cNvPr id="23" name="Shape 4">
              <a:extLst>
                <a:ext uri="{FF2B5EF4-FFF2-40B4-BE49-F238E27FC236}">
                  <a16:creationId xmlns:a16="http://schemas.microsoft.com/office/drawing/2014/main" id="{745D537B-C219-7511-22F3-B05E20ACA12F}"/>
                </a:ext>
              </a:extLst>
            </p:cNvPr>
            <p:cNvSpPr/>
            <p:nvPr/>
          </p:nvSpPr>
          <p:spPr>
            <a:xfrm>
              <a:off x="6498417" y="5135389"/>
              <a:ext cx="1508760" cy="475488"/>
            </a:xfrm>
            <a:prstGeom prst="roundRect">
              <a:avLst>
                <a:gd name="adj" fmla="val 13462"/>
              </a:avLst>
            </a:prstGeom>
            <a:solidFill>
              <a:srgbClr val="B1B4B8"/>
            </a:solidFill>
            <a:ln w="12700">
              <a:solidFill>
                <a:srgbClr val="B1B4B8">
                  <a:alpha val="0"/>
                </a:srgbClr>
              </a:solidFill>
              <a:prstDash val="solid"/>
            </a:ln>
          </p:spPr>
        </p:sp>
        <p:sp>
          <p:nvSpPr>
            <p:cNvPr id="24" name="Text 5">
              <a:extLst>
                <a:ext uri="{FF2B5EF4-FFF2-40B4-BE49-F238E27FC236}">
                  <a16:creationId xmlns:a16="http://schemas.microsoft.com/office/drawing/2014/main" id="{631B5DD6-1E05-1216-D955-CE1AC0BC5F32}"/>
                </a:ext>
              </a:extLst>
            </p:cNvPr>
            <p:cNvSpPr/>
            <p:nvPr/>
          </p:nvSpPr>
          <p:spPr>
            <a:xfrm>
              <a:off x="6608145" y="5226829"/>
              <a:ext cx="1289304" cy="310896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ctr">
              <a:normAutofit/>
            </a:bodyPr>
            <a:lstStyle/>
            <a:p>
              <a:pPr marL="0" indent="0" algn="ctr">
                <a:buNone/>
              </a:pPr>
              <a:r>
                <a:rPr lang="en-US" sz="1200" b="1" dirty="0">
                  <a:solidFill>
                    <a:srgbClr val="18243F"/>
                  </a:solidFill>
                  <a:latin typeface="Poppins" pitchFamily="34" charset="0"/>
                  <a:ea typeface="Poppins" pitchFamily="34" charset="-122"/>
                  <a:cs typeface="Poppins" pitchFamily="34" charset="-120"/>
                </a:rPr>
                <a:t>FIXED PAIR</a:t>
              </a:r>
              <a:endParaRPr lang="en-US" sz="1200" dirty="0"/>
            </a:p>
          </p:txBody>
        </p:sp>
        <p:sp>
          <p:nvSpPr>
            <p:cNvPr id="25" name="Shape 6">
              <a:extLst>
                <a:ext uri="{FF2B5EF4-FFF2-40B4-BE49-F238E27FC236}">
                  <a16:creationId xmlns:a16="http://schemas.microsoft.com/office/drawing/2014/main" id="{74286174-109E-4FC6-3D86-DD01DDBECA89}"/>
                </a:ext>
              </a:extLst>
            </p:cNvPr>
            <p:cNvSpPr/>
            <p:nvPr/>
          </p:nvSpPr>
          <p:spPr>
            <a:xfrm>
              <a:off x="8281497" y="5135389"/>
              <a:ext cx="1508760" cy="475488"/>
            </a:xfrm>
            <a:prstGeom prst="roundRect">
              <a:avLst>
                <a:gd name="adj" fmla="val 13462"/>
              </a:avLst>
            </a:prstGeom>
            <a:solidFill>
              <a:srgbClr val="B1B4B8"/>
            </a:solidFill>
            <a:ln w="12700">
              <a:solidFill>
                <a:srgbClr val="B1B4B8">
                  <a:alpha val="0"/>
                </a:srgbClr>
              </a:solidFill>
              <a:prstDash val="solid"/>
            </a:ln>
          </p:spPr>
        </p:sp>
        <p:sp>
          <p:nvSpPr>
            <p:cNvPr id="26" name="Text 7">
              <a:extLst>
                <a:ext uri="{FF2B5EF4-FFF2-40B4-BE49-F238E27FC236}">
                  <a16:creationId xmlns:a16="http://schemas.microsoft.com/office/drawing/2014/main" id="{BBE0C597-FF61-DF59-A5A3-7009879013A0}"/>
                </a:ext>
              </a:extLst>
            </p:cNvPr>
            <p:cNvSpPr/>
            <p:nvPr/>
          </p:nvSpPr>
          <p:spPr>
            <a:xfrm>
              <a:off x="8391225" y="5226829"/>
              <a:ext cx="1289304" cy="310896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ctr">
              <a:normAutofit/>
            </a:bodyPr>
            <a:lstStyle/>
            <a:p>
              <a:pPr marL="0" indent="0" algn="ctr">
                <a:buNone/>
              </a:pPr>
              <a:r>
                <a:rPr lang="en-US" sz="1200" b="1" dirty="0">
                  <a:solidFill>
                    <a:srgbClr val="18243F"/>
                  </a:solidFill>
                  <a:latin typeface="Poppins" pitchFamily="34" charset="0"/>
                  <a:ea typeface="Poppins" pitchFamily="34" charset="-122"/>
                  <a:cs typeface="Poppins" pitchFamily="34" charset="-120"/>
                </a:rPr>
                <a:t>FIXED SIZE</a:t>
              </a:r>
              <a:endParaRPr lang="en-US" sz="1200" dirty="0"/>
            </a:p>
          </p:txBody>
        </p:sp>
        <p:sp>
          <p:nvSpPr>
            <p:cNvPr id="27" name="Shape 8">
              <a:extLst>
                <a:ext uri="{FF2B5EF4-FFF2-40B4-BE49-F238E27FC236}">
                  <a16:creationId xmlns:a16="http://schemas.microsoft.com/office/drawing/2014/main" id="{A855161A-DB04-3798-E472-D9DFC65FC4A7}"/>
                </a:ext>
              </a:extLst>
            </p:cNvPr>
            <p:cNvSpPr/>
            <p:nvPr/>
          </p:nvSpPr>
          <p:spPr>
            <a:xfrm>
              <a:off x="10064577" y="5135389"/>
              <a:ext cx="1508760" cy="475488"/>
            </a:xfrm>
            <a:prstGeom prst="roundRect">
              <a:avLst>
                <a:gd name="adj" fmla="val 13462"/>
              </a:avLst>
            </a:prstGeom>
            <a:solidFill>
              <a:srgbClr val="B1B4B8"/>
            </a:solidFill>
            <a:ln w="12700">
              <a:solidFill>
                <a:srgbClr val="B1B4B8">
                  <a:alpha val="0"/>
                </a:srgbClr>
              </a:solidFill>
              <a:prstDash val="solid"/>
            </a:ln>
          </p:spPr>
        </p:sp>
        <p:sp>
          <p:nvSpPr>
            <p:cNvPr id="28" name="Text 9">
              <a:extLst>
                <a:ext uri="{FF2B5EF4-FFF2-40B4-BE49-F238E27FC236}">
                  <a16:creationId xmlns:a16="http://schemas.microsoft.com/office/drawing/2014/main" id="{69C9C3E0-FF0C-3A50-00FA-16E3632F8639}"/>
                </a:ext>
              </a:extLst>
            </p:cNvPr>
            <p:cNvSpPr/>
            <p:nvPr/>
          </p:nvSpPr>
          <p:spPr>
            <a:xfrm>
              <a:off x="10174305" y="5226829"/>
              <a:ext cx="1289304" cy="310896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ctr">
              <a:normAutofit/>
            </a:bodyPr>
            <a:lstStyle/>
            <a:p>
              <a:pPr marL="0" indent="0" algn="ctr">
                <a:buNone/>
              </a:pPr>
              <a:r>
                <a:rPr lang="en-US" sz="1200" b="1" dirty="0">
                  <a:solidFill>
                    <a:srgbClr val="18243F"/>
                  </a:solidFill>
                  <a:latin typeface="Poppins" pitchFamily="34" charset="0"/>
                  <a:ea typeface="Poppins" pitchFamily="34" charset="-122"/>
                  <a:cs typeface="Poppins" pitchFamily="34" charset="-120"/>
                </a:rPr>
                <a:t>FIXED USE</a:t>
              </a:r>
              <a:endParaRPr 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030541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BCB4D-59CB-5DFE-38AA-A0D237F03B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B04C042-EA13-AE93-ECEE-328D9B0BB2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276BFC-4807-886B-A7E0-D98A301BC0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2599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F003C2-D527-D6CC-55A1-C4373F1437A0}"/>
              </a:ext>
            </a:extLst>
          </p:cNvPr>
          <p:cNvSpPr txBox="1"/>
          <p:nvPr/>
        </p:nvSpPr>
        <p:spPr>
          <a:xfrm>
            <a:off x="557085" y="1722611"/>
            <a:ext cx="277100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Real life doesn’t come in standard sizes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351CEA-A57F-F1AE-8228-E435D68EA2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84" y="483498"/>
            <a:ext cx="1477662" cy="26590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34E16FB-99D1-A024-01BE-B822D408B8B4}"/>
              </a:ext>
            </a:extLst>
          </p:cNvPr>
          <p:cNvSpPr txBox="1"/>
          <p:nvPr/>
        </p:nvSpPr>
        <p:spPr>
          <a:xfrm>
            <a:off x="557084" y="1384057"/>
            <a:ext cx="155550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US" sz="1600" dirty="0">
                <a:solidFill>
                  <a:schemeClr val="bg2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The Truth</a:t>
            </a:r>
            <a:endParaRPr lang="en-GB" sz="1600" b="1" i="1" dirty="0">
              <a:solidFill>
                <a:schemeClr val="bg2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7E7ACFE-E2D9-44FD-4DE8-1F26F98D8E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83" y="0"/>
            <a:ext cx="79559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787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E3097-787E-DD98-43C6-CE291286B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D2EA50-32B1-A6B5-1349-B3C302EA6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C8CF4-572A-8068-873C-4CBE359A4215}"/>
              </a:ext>
            </a:extLst>
          </p:cNvPr>
          <p:cNvSpPr txBox="1"/>
          <p:nvPr/>
        </p:nvSpPr>
        <p:spPr>
          <a:xfrm>
            <a:off x="557084" y="2414590"/>
            <a:ext cx="7450093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LOCKIT made modularity the innovation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D869BF-2C63-3B6B-25F8-F95AD0572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84" y="483498"/>
            <a:ext cx="1477662" cy="2659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760512C-5241-0B2D-1D9F-EA727BFFF954}"/>
              </a:ext>
            </a:extLst>
          </p:cNvPr>
          <p:cNvSpPr txBox="1"/>
          <p:nvPr/>
        </p:nvSpPr>
        <p:spPr>
          <a:xfrm>
            <a:off x="565734" y="3794428"/>
            <a:ext cx="74500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Every top fits every bottom, connected by one secure locking ring — creating one adaptable system instead of fixed container pairs</a:t>
            </a:r>
            <a:endParaRPr lang="en-GB" sz="16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C74ED0-8BD1-F92A-9146-DA6D09F7D9FB}"/>
              </a:ext>
            </a:extLst>
          </p:cNvPr>
          <p:cNvSpPr txBox="1"/>
          <p:nvPr/>
        </p:nvSpPr>
        <p:spPr>
          <a:xfrm>
            <a:off x="565734" y="2076036"/>
            <a:ext cx="27788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US" sz="1600" dirty="0">
                <a:solidFill>
                  <a:schemeClr val="bg2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The Breakthrough</a:t>
            </a:r>
            <a:endParaRPr lang="en-GB" sz="1600" b="1" i="1" dirty="0">
              <a:solidFill>
                <a:schemeClr val="bg2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21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1FD46A-1D76-6D82-6BFC-65295E890E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FC-LockitAdvertisment-1920x1080-V8">
            <a:hlinkClick r:id="" action="ppaction://media"/>
            <a:extLst>
              <a:ext uri="{FF2B5EF4-FFF2-40B4-BE49-F238E27FC236}">
                <a16:creationId xmlns:a16="http://schemas.microsoft.com/office/drawing/2014/main" id="{E2533CC0-3BB4-41F2-0255-33F089E44A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391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C8F155-A54D-8552-1BBE-AA5A87FB8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C5AC0DB-8688-B3AE-95B1-036E8C5579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AAE83A6-1CC6-87C0-BB0B-A1839E859A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84" y="483498"/>
            <a:ext cx="1477662" cy="2659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B52DF03-000C-6E5B-BAF3-A075B56BFAD7}"/>
              </a:ext>
            </a:extLst>
          </p:cNvPr>
          <p:cNvSpPr txBox="1"/>
          <p:nvPr/>
        </p:nvSpPr>
        <p:spPr>
          <a:xfrm>
            <a:off x="565734" y="3794428"/>
            <a:ext cx="745009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A modular storage system that adapts wherever storage is needed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2155FC-E59F-8DAF-4430-FEE82BF9D297}"/>
              </a:ext>
            </a:extLst>
          </p:cNvPr>
          <p:cNvSpPr txBox="1"/>
          <p:nvPr/>
        </p:nvSpPr>
        <p:spPr>
          <a:xfrm>
            <a:off x="565734" y="2776258"/>
            <a:ext cx="27788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US" sz="1600" dirty="0">
                <a:solidFill>
                  <a:schemeClr val="bg2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The Versatility </a:t>
            </a:r>
            <a:endParaRPr lang="en-GB" sz="1600" b="1" i="1" dirty="0">
              <a:solidFill>
                <a:schemeClr val="bg2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AFE6EB-C4AB-D991-D4AD-7273B9749EFB}"/>
              </a:ext>
            </a:extLst>
          </p:cNvPr>
          <p:cNvSpPr txBox="1"/>
          <p:nvPr/>
        </p:nvSpPr>
        <p:spPr>
          <a:xfrm>
            <a:off x="557084" y="3114812"/>
            <a:ext cx="745009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Built for every space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3FC2E0-09E1-7A59-DD9A-F45DDA2536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444" y="4273853"/>
            <a:ext cx="3568743" cy="1077489"/>
          </a:xfrm>
          <a:prstGeom prst="rect">
            <a:avLst/>
          </a:prstGeom>
        </p:spPr>
      </p:pic>
      <p:pic>
        <p:nvPicPr>
          <p:cNvPr id="3" name="FC-LockitAnywhere-1080x1920-V4">
            <a:hlinkClick r:id="" action="ppaction://media"/>
            <a:extLst>
              <a:ext uri="{FF2B5EF4-FFF2-40B4-BE49-F238E27FC236}">
                <a16:creationId xmlns:a16="http://schemas.microsoft.com/office/drawing/2014/main" id="{C981088A-013C-5549-87FD-13C699197E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34375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59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05F46-4E8C-2826-8DCB-4F4DC3450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EA9DF3-B182-2832-03C8-FB51BA2394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3CEC6D-6A7B-9235-B019-4546963595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84" y="483498"/>
            <a:ext cx="1477662" cy="26590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9F7188F-B513-36B5-54B5-41FA26B726EB}"/>
              </a:ext>
            </a:extLst>
          </p:cNvPr>
          <p:cNvSpPr txBox="1"/>
          <p:nvPr/>
        </p:nvSpPr>
        <p:spPr>
          <a:xfrm>
            <a:off x="565734" y="1384057"/>
            <a:ext cx="31001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US" sz="1600" dirty="0">
                <a:solidFill>
                  <a:schemeClr val="bg2"/>
                </a:solidFill>
                <a:latin typeface="Poppins" panose="00000500000000000000" pitchFamily="2" charset="0"/>
                <a:ea typeface="Poppins" pitchFamily="34" charset="-122"/>
                <a:cs typeface="Poppins" panose="00000500000000000000" pitchFamily="2" charset="0"/>
              </a:rPr>
              <a:t>The Commercial Unlock</a:t>
            </a:r>
            <a:endParaRPr lang="en-GB" sz="1600" b="1" i="1" dirty="0">
              <a:solidFill>
                <a:schemeClr val="bg2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55B5E95-D0A8-96E8-21F8-2E68D7BB0921}"/>
              </a:ext>
            </a:extLst>
          </p:cNvPr>
          <p:cNvGrpSpPr>
            <a:grpSpLocks noChangeAspect="1"/>
          </p:cNvGrpSpPr>
          <p:nvPr/>
        </p:nvGrpSpPr>
        <p:grpSpPr>
          <a:xfrm>
            <a:off x="549611" y="4143637"/>
            <a:ext cx="11554210" cy="1469558"/>
            <a:chOff x="772037" y="5491728"/>
            <a:chExt cx="10788517" cy="137217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2DCECCD-A81B-3522-FDFA-4881DABD419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45591" y="5491728"/>
              <a:ext cx="914963" cy="1372168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52A05728-802B-057E-02C8-2D37E608C0F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07858" y="5491728"/>
              <a:ext cx="914963" cy="137216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741B749F-F9DD-A74C-8FA3-0A0A9D77B40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98384" y="5491728"/>
              <a:ext cx="914963" cy="1372168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A4A34D0-AB5E-D019-57AA-47EA1823F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86263" y="5491728"/>
              <a:ext cx="914963" cy="1372168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2A2729C-9CC2-A89A-9C85-2F74BFF1E64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76789" y="5491728"/>
              <a:ext cx="914963" cy="1372168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979E73C-825F-381C-FE71-37CC518EEEE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64668" y="5491728"/>
              <a:ext cx="914963" cy="1372168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0BF303C-11E6-C918-B8A8-2921FDF7E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48977" y="5491728"/>
              <a:ext cx="914963" cy="1372168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E9193F34-6823-9B75-C3E2-297A24071F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01940" y="5491728"/>
              <a:ext cx="914963" cy="1372168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3F2C831B-936F-D932-41A0-94D6A99A6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50157" y="5491728"/>
              <a:ext cx="914963" cy="1372168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C6E996CC-DBC9-96A8-B1D4-6C74A398AD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80121" y="5491731"/>
              <a:ext cx="914963" cy="1372168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FBAFC7BA-5EA3-A25E-C4D5-DFE679F5EAC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4310" y="5491729"/>
              <a:ext cx="914963" cy="1372168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2C286391-2511-58A6-80FB-A673086E9071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43723" y="5491731"/>
              <a:ext cx="914963" cy="1372168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A10E21FC-C1E2-247E-74CA-093C9984F673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8155" y="5491731"/>
              <a:ext cx="914963" cy="1372168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82CD1A55-C118-4A21-9B41-EE77C30F9FB4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16111" y="5491730"/>
              <a:ext cx="914963" cy="1372168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8EEF9D97-435A-A069-DCAE-F5642031969B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44074" y="5491731"/>
              <a:ext cx="914963" cy="1372168"/>
            </a:xfrm>
            <a:prstGeom prst="rect">
              <a:avLst/>
            </a:prstGeom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29B9FB12-F266-DD3B-64D0-24C50990123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2037" y="5491731"/>
              <a:ext cx="914963" cy="137216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3782AE2E-0C73-B05C-BB90-DE6C2B8C8AF7}"/>
              </a:ext>
            </a:extLst>
          </p:cNvPr>
          <p:cNvSpPr txBox="1"/>
          <p:nvPr/>
        </p:nvSpPr>
        <p:spPr>
          <a:xfrm>
            <a:off x="557084" y="1722611"/>
            <a:ext cx="7450093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A container sells once.</a:t>
            </a:r>
          </a:p>
          <a:p>
            <a:r>
              <a:rPr lang="en-US" sz="4400" b="1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A system gives people a reason to come back.</a:t>
            </a:r>
          </a:p>
        </p:txBody>
      </p:sp>
    </p:spTree>
    <p:extLst>
      <p:ext uri="{BB962C8B-B14F-4D97-AF65-F5344CB8AC3E}">
        <p14:creationId xmlns:p14="http://schemas.microsoft.com/office/powerpoint/2010/main" val="1494774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1CB3D-2CBA-1A7B-62A4-0FB312D8BE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A4EFE3-0473-951F-938A-962B5525D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B715C6-576D-26CB-AA7B-13F20F193977}"/>
              </a:ext>
            </a:extLst>
          </p:cNvPr>
          <p:cNvSpPr txBox="1"/>
          <p:nvPr/>
        </p:nvSpPr>
        <p:spPr>
          <a:xfrm>
            <a:off x="683740" y="1154199"/>
            <a:ext cx="10799805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Finally, storage that behaves</a:t>
            </a:r>
          </a:p>
          <a:p>
            <a:pPr marL="0" indent="0" algn="ctr">
              <a:buNone/>
            </a:pPr>
            <a:r>
              <a:rPr lang="en-US" sz="4400" dirty="0">
                <a:solidFill>
                  <a:schemeClr val="bg1"/>
                </a:solidFill>
                <a:latin typeface="Poppins Light" panose="00000400000000000000" pitchFamily="2" charset="0"/>
                <a:ea typeface="Poppins" pitchFamily="34" charset="-122"/>
                <a:cs typeface="Poppins Light" panose="00000400000000000000" pitchFamily="2" charset="0"/>
              </a:rPr>
              <a:t>like real life</a:t>
            </a:r>
            <a:endParaRPr lang="en-GB" sz="4400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DB780B-4148-7433-4982-5C3B945AB7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6889" y="2600749"/>
            <a:ext cx="3473506" cy="9926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05CBF4-0BF6-7DA2-EF72-7FFD2665E5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5094" y="3751728"/>
            <a:ext cx="2881812" cy="989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720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1030</TotalTime>
  <Words>149</Words>
  <Application>Microsoft Office PowerPoint</Application>
  <PresentationFormat>Widescreen</PresentationFormat>
  <Paragraphs>26</Paragraphs>
  <Slides>9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Poppins</vt:lpstr>
      <vt:lpstr>Poppins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Ee-von Lim</dc:creator>
  <cp:lastModifiedBy>Ee-von Lim</cp:lastModifiedBy>
  <cp:revision>21</cp:revision>
  <dcterms:created xsi:type="dcterms:W3CDTF">2026-06-22T07:57:44Z</dcterms:created>
  <dcterms:modified xsi:type="dcterms:W3CDTF">2026-06-29T04:05:20Z</dcterms:modified>
</cp:coreProperties>
</file>